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0"/>
  </p:notesMasterIdLst>
  <p:sldIdLst>
    <p:sldId id="257" r:id="rId2"/>
    <p:sldId id="258" r:id="rId3"/>
    <p:sldId id="259" r:id="rId4"/>
    <p:sldId id="265" r:id="rId5"/>
    <p:sldId id="260" r:id="rId6"/>
    <p:sldId id="261" r:id="rId7"/>
    <p:sldId id="262" r:id="rId8"/>
    <p:sldId id="264" r:id="rId9"/>
  </p:sldIdLst>
  <p:sldSz cx="9144000" cy="5143500" type="screen16x9"/>
  <p:notesSz cx="6858000" cy="9144000"/>
  <p:embeddedFontLst>
    <p:embeddedFont>
      <p:font typeface="Cascadia Code Light" panose="020B0609020000020004" pitchFamily="49" charset="0"/>
      <p:regular r:id="rId11"/>
    </p:embeddedFont>
    <p:embeddedFont>
      <p:font typeface="Cascadia Mono Light" panose="020B0609020000020004" pitchFamily="49" charset="0"/>
      <p:regular r:id="rId12"/>
    </p:embeddedFont>
    <p:embeddedFont>
      <p:font typeface="Cooper Black" panose="0208090404030B020404" pitchFamily="18" charset="0"/>
      <p:regular r:id="rId13"/>
    </p:embeddedFont>
    <p:embeddedFont>
      <p:font typeface="Roboto" panose="020B0604020202020204" charset="0"/>
      <p:regular r:id="rId14"/>
      <p:bold r:id="rId15"/>
      <p:italic r:id="rId16"/>
      <p:boldItalic r:id="rId1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730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notesMaster" Target="notesMasters/notesMaster1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2d3b5afadb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2d3b5afadb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d3b5afadb8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d3b5afadb8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d3b5afadb8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d3b5afadb8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73819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d3b5afadb8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d3b5afadb8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2d3b5afadb8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2d3b5afadb8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d3b5afadb8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2d3b5afadb8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d3b5afadb8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2d3b5afadb8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/>
          <p:nvPr/>
        </p:nvSpPr>
        <p:spPr>
          <a:xfrm>
            <a:off x="714300" y="1275175"/>
            <a:ext cx="7715400" cy="2272800"/>
          </a:xfrm>
          <a:prstGeom prst="roundRect">
            <a:avLst>
              <a:gd name="adj" fmla="val 125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5200" dirty="0">
                <a:solidFill>
                  <a:schemeClr val="lt1"/>
                </a:solidFill>
                <a:latin typeface="Cascadia Code Light" panose="020B0609020000020004" pitchFamily="49" charset="0"/>
                <a:ea typeface="Roboto"/>
                <a:cs typeface="Cascadia Code Light" panose="020B0609020000020004" pitchFamily="49" charset="0"/>
                <a:sym typeface="Roboto"/>
              </a:rPr>
              <a:t>П</a:t>
            </a:r>
            <a:r>
              <a:rPr lang="ru-RU" sz="5200" dirty="0">
                <a:solidFill>
                  <a:schemeClr val="lt1"/>
                </a:solidFill>
                <a:latin typeface="Cascadia Code Light" panose="020B0609020000020004" pitchFamily="49" charset="0"/>
                <a:ea typeface="Roboto"/>
                <a:cs typeface="Cascadia Code Light" panose="020B0609020000020004" pitchFamily="49" charset="0"/>
                <a:sym typeface="Roboto"/>
              </a:rPr>
              <a:t>оиск параграфов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>
                <a:solidFill>
                  <a:schemeClr val="lt1"/>
                </a:solidFill>
                <a:latin typeface="Cascadia Code Light" panose="020B0609020000020004" pitchFamily="49" charset="0"/>
                <a:ea typeface="Roboto"/>
                <a:cs typeface="Cascadia Code Light" panose="020B0609020000020004" pitchFamily="49" charset="0"/>
                <a:sym typeface="Roboto"/>
              </a:rPr>
              <a:t>Газпромнефть-снабжение</a:t>
            </a:r>
            <a:endParaRPr sz="2800" dirty="0">
              <a:solidFill>
                <a:schemeClr val="lt1"/>
              </a:solidFill>
              <a:latin typeface="Cascadia Code Light" panose="020B0609020000020004" pitchFamily="49" charset="0"/>
              <a:ea typeface="Roboto"/>
              <a:cs typeface="Cascadia Code Light" panose="020B0609020000020004" pitchFamily="49" charset="0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5"/>
          <p:cNvSpPr txBox="1">
            <a:spLocks noGrp="1"/>
          </p:cNvSpPr>
          <p:nvPr>
            <p:ph type="title"/>
          </p:nvPr>
        </p:nvSpPr>
        <p:spPr>
          <a:xfrm>
            <a:off x="256848" y="266059"/>
            <a:ext cx="204290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err="1">
                <a:solidFill>
                  <a:srgbClr val="022666"/>
                </a:solidFill>
                <a:latin typeface="Cooper Black" panose="0208090404030B020404" pitchFamily="18" charset="0"/>
                <a:ea typeface="Roboto"/>
                <a:cs typeface="Cascadia Code Light" panose="020B0609020000020004" pitchFamily="49" charset="0"/>
                <a:sym typeface="Roboto"/>
              </a:rPr>
              <a:t>FALTech</a:t>
            </a:r>
            <a:endParaRPr sz="3200" dirty="0">
              <a:solidFill>
                <a:srgbClr val="022666"/>
              </a:solidFill>
              <a:latin typeface="Cooper Black" panose="0208090404030B020404" pitchFamily="18" charset="0"/>
              <a:ea typeface="Roboto"/>
              <a:cs typeface="Cascadia Code Light" panose="020B0609020000020004" pitchFamily="49" charset="0"/>
              <a:sym typeface="Roboto"/>
            </a:endParaRPr>
          </a:p>
        </p:txBody>
      </p:sp>
      <p:sp>
        <p:nvSpPr>
          <p:cNvPr id="66" name="Google Shape;66;p15"/>
          <p:cNvSpPr/>
          <p:nvPr/>
        </p:nvSpPr>
        <p:spPr>
          <a:xfrm>
            <a:off x="256848" y="1145001"/>
            <a:ext cx="1440000" cy="1440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15"/>
          <p:cNvSpPr/>
          <p:nvPr/>
        </p:nvSpPr>
        <p:spPr>
          <a:xfrm>
            <a:off x="256848" y="3244075"/>
            <a:ext cx="1440000" cy="1440000"/>
          </a:xfrm>
          <a:prstGeom prst="ellipse">
            <a:avLst/>
          </a:prstGeom>
          <a:solidFill>
            <a:srgbClr val="58799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15"/>
          <p:cNvSpPr/>
          <p:nvPr/>
        </p:nvSpPr>
        <p:spPr>
          <a:xfrm>
            <a:off x="2126945" y="1143887"/>
            <a:ext cx="1440000" cy="1440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15"/>
          <p:cNvSpPr/>
          <p:nvPr/>
        </p:nvSpPr>
        <p:spPr>
          <a:xfrm>
            <a:off x="2041986" y="3240951"/>
            <a:ext cx="1440000" cy="1440000"/>
          </a:xfrm>
          <a:prstGeom prst="ellipse">
            <a:avLst/>
          </a:prstGeom>
          <a:solidFill>
            <a:srgbClr val="58799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1" name="Google Shape;71;p15"/>
          <p:cNvSpPr/>
          <p:nvPr/>
        </p:nvSpPr>
        <p:spPr>
          <a:xfrm>
            <a:off x="3803152" y="3237733"/>
            <a:ext cx="1440000" cy="1440000"/>
          </a:xfrm>
          <a:prstGeom prst="ellipse">
            <a:avLst/>
          </a:prstGeom>
          <a:solidFill>
            <a:srgbClr val="58799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81E6E68E-5095-4567-A7AC-7C6F9739E9C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407" b="24367"/>
          <a:stretch/>
        </p:blipFill>
        <p:spPr>
          <a:xfrm>
            <a:off x="3781854" y="1191566"/>
            <a:ext cx="1533064" cy="1455311"/>
          </a:xfrm>
          <a:prstGeom prst="ellipse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2EBB13DB-FEDF-499E-A5DE-4869B224CA1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565" b="34596"/>
          <a:stretch/>
        </p:blipFill>
        <p:spPr>
          <a:xfrm>
            <a:off x="1999403" y="1131368"/>
            <a:ext cx="1529514" cy="1442228"/>
          </a:xfrm>
          <a:prstGeom prst="ellipse">
            <a:avLst/>
          </a:prstGeom>
        </p:spPr>
      </p:pic>
      <p:pic>
        <p:nvPicPr>
          <p:cNvPr id="14" name="Picture 6" descr="https://aeroskat.ru/media/profile_pics/t/the_nikos_iX7HkeG.jpg">
            <a:extLst>
              <a:ext uri="{FF2B5EF4-FFF2-40B4-BE49-F238E27FC236}">
                <a16:creationId xmlns:a16="http://schemas.microsoft.com/office/drawing/2014/main" id="{42D2444C-3D13-4A78-9EF4-D031C13DE3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33" b="23610"/>
          <a:stretch/>
        </p:blipFill>
        <p:spPr bwMode="auto">
          <a:xfrm>
            <a:off x="228248" y="1150997"/>
            <a:ext cx="1517487" cy="144109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Google Shape;68;p15"/>
          <p:cNvSpPr/>
          <p:nvPr/>
        </p:nvSpPr>
        <p:spPr>
          <a:xfrm>
            <a:off x="5710779" y="1152111"/>
            <a:ext cx="1440000" cy="1440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69;p15"/>
          <p:cNvSpPr/>
          <p:nvPr/>
        </p:nvSpPr>
        <p:spPr>
          <a:xfrm>
            <a:off x="5692941" y="3244075"/>
            <a:ext cx="1440000" cy="1440000"/>
          </a:xfrm>
          <a:prstGeom prst="ellipse">
            <a:avLst/>
          </a:prstGeom>
          <a:solidFill>
            <a:srgbClr val="58799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69;p15"/>
          <p:cNvSpPr/>
          <p:nvPr/>
        </p:nvSpPr>
        <p:spPr>
          <a:xfrm>
            <a:off x="7485457" y="3258475"/>
            <a:ext cx="1440000" cy="1440000"/>
          </a:xfrm>
          <a:prstGeom prst="ellipse">
            <a:avLst/>
          </a:prstGeom>
          <a:solidFill>
            <a:srgbClr val="58799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7"/>
          <a:srcRect l="56676" t="13564" r="23296" b="60466"/>
          <a:stretch/>
        </p:blipFill>
        <p:spPr>
          <a:xfrm>
            <a:off x="7398914" y="1174042"/>
            <a:ext cx="1457970" cy="1418045"/>
          </a:xfrm>
          <a:prstGeom prst="ellipse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8"/>
          <a:srcRect l="3102" t="3974" r="3463" b="25090"/>
          <a:stretch/>
        </p:blipFill>
        <p:spPr>
          <a:xfrm>
            <a:off x="5620303" y="1158021"/>
            <a:ext cx="1561238" cy="1488856"/>
          </a:xfrm>
          <a:prstGeom prst="ellipse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279394" y="3809198"/>
            <a:ext cx="137730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16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ML-</a:t>
            </a:r>
            <a:r>
              <a:rPr lang="ru-RU" sz="16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инженер</a:t>
            </a:r>
          </a:p>
        </p:txBody>
      </p:sp>
      <p:sp>
        <p:nvSpPr>
          <p:cNvPr id="20" name="Прямоугольник 19"/>
          <p:cNvSpPr/>
          <p:nvPr/>
        </p:nvSpPr>
        <p:spPr>
          <a:xfrm>
            <a:off x="2073336" y="3793684"/>
            <a:ext cx="137730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16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ML-</a:t>
            </a:r>
            <a:r>
              <a:rPr lang="ru-RU" sz="16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инженер</a:t>
            </a:r>
          </a:p>
        </p:txBody>
      </p:sp>
      <p:sp>
        <p:nvSpPr>
          <p:cNvPr id="21" name="Прямоугольник 20"/>
          <p:cNvSpPr/>
          <p:nvPr/>
        </p:nvSpPr>
        <p:spPr>
          <a:xfrm>
            <a:off x="5717168" y="3547462"/>
            <a:ext cx="141577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16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Backend-</a:t>
            </a:r>
            <a:r>
              <a:rPr lang="ru-RU" sz="16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, </a:t>
            </a:r>
          </a:p>
          <a:p>
            <a:pPr lvl="0" algn="ctr"/>
            <a:r>
              <a:rPr lang="en-US" sz="16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DevOps-</a:t>
            </a:r>
            <a:endParaRPr lang="ru-RU" sz="16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0" algn="ctr"/>
            <a:r>
              <a:rPr lang="ru-RU" sz="16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разработчик</a:t>
            </a:r>
          </a:p>
        </p:txBody>
      </p:sp>
      <p:sp>
        <p:nvSpPr>
          <p:cNvPr id="22" name="Прямоугольник 21"/>
          <p:cNvSpPr/>
          <p:nvPr/>
        </p:nvSpPr>
        <p:spPr>
          <a:xfrm>
            <a:off x="3952867" y="3668563"/>
            <a:ext cx="120738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ru-RU" sz="16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Аналитик, </a:t>
            </a:r>
          </a:p>
          <a:p>
            <a:pPr lvl="0" algn="ctr"/>
            <a:r>
              <a:rPr lang="ru-RU" sz="16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дизайнер</a:t>
            </a:r>
          </a:p>
        </p:txBody>
      </p:sp>
      <p:sp>
        <p:nvSpPr>
          <p:cNvPr id="23" name="Прямоугольник 22"/>
          <p:cNvSpPr/>
          <p:nvPr/>
        </p:nvSpPr>
        <p:spPr>
          <a:xfrm>
            <a:off x="7647453" y="3793684"/>
            <a:ext cx="111601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ru-RU" sz="16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Аналитик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7B628D-0B22-44D9-8818-023B82FDC71B}"/>
              </a:ext>
            </a:extLst>
          </p:cNvPr>
          <p:cNvSpPr txBox="1"/>
          <p:nvPr/>
        </p:nvSpPr>
        <p:spPr>
          <a:xfrm>
            <a:off x="159664" y="2722779"/>
            <a:ext cx="16546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Cascadia Code Light" panose="020B0609020000020004" pitchFamily="49" charset="0"/>
                <a:cs typeface="Cascadia Code Light" panose="020B0609020000020004" pitchFamily="49" charset="0"/>
              </a:rPr>
              <a:t>Тихонов Никита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9F9EC9A-0DF8-4584-BD6D-CB3C153400D7}"/>
              </a:ext>
            </a:extLst>
          </p:cNvPr>
          <p:cNvSpPr txBox="1"/>
          <p:nvPr/>
        </p:nvSpPr>
        <p:spPr>
          <a:xfrm>
            <a:off x="1872165" y="2727120"/>
            <a:ext cx="177964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latin typeface="Cascadia Code Light" panose="020B0609020000020004" pitchFamily="49" charset="0"/>
                <a:cs typeface="Cascadia Code Light" panose="020B0609020000020004" pitchFamily="49" charset="0"/>
              </a:rPr>
              <a:t>Мелконян Маркос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E29D755-DEA4-484D-897F-FBE626E0E273}"/>
              </a:ext>
            </a:extLst>
          </p:cNvPr>
          <p:cNvSpPr txBox="1"/>
          <p:nvPr/>
        </p:nvSpPr>
        <p:spPr>
          <a:xfrm>
            <a:off x="3754699" y="2720695"/>
            <a:ext cx="146769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latin typeface="Cascadia Code Light" panose="020B0609020000020004" pitchFamily="49" charset="0"/>
                <a:cs typeface="Cascadia Code Light" panose="020B0609020000020004" pitchFamily="49" charset="0"/>
              </a:rPr>
              <a:t>Беляев Денис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6A09818-082D-495F-A9BA-BB94186EF515}"/>
              </a:ext>
            </a:extLst>
          </p:cNvPr>
          <p:cNvSpPr txBox="1"/>
          <p:nvPr/>
        </p:nvSpPr>
        <p:spPr>
          <a:xfrm>
            <a:off x="5592339" y="2722778"/>
            <a:ext cx="166543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>
                <a:latin typeface="Cascadia Code Light" panose="020B0609020000020004" pitchFamily="49" charset="0"/>
                <a:cs typeface="Cascadia Code Light" panose="020B0609020000020004" pitchFamily="49" charset="0"/>
              </a:rPr>
              <a:t>Диниулов</a:t>
            </a:r>
            <a:r>
              <a:rPr lang="ru-RU" dirty="0">
                <a:latin typeface="Cascadia Code Light" panose="020B0609020000020004" pitchFamily="49" charset="0"/>
                <a:cs typeface="Cascadia Code Light" panose="020B0609020000020004" pitchFamily="49" charset="0"/>
              </a:rPr>
              <a:t> Расим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2C55E25-3B90-49D8-8148-99512E803F5C}"/>
              </a:ext>
            </a:extLst>
          </p:cNvPr>
          <p:cNvSpPr txBox="1"/>
          <p:nvPr/>
        </p:nvSpPr>
        <p:spPr>
          <a:xfrm>
            <a:off x="7266914" y="2727120"/>
            <a:ext cx="187708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>
                <a:latin typeface="Cascadia Mono Light" panose="020B0609020000020004" pitchFamily="49" charset="0"/>
                <a:cs typeface="Cascadia Mono Light" panose="020B0609020000020004" pitchFamily="49" charset="0"/>
              </a:rPr>
              <a:t>Зарифьян</a:t>
            </a:r>
            <a:r>
              <a:rPr lang="ru-RU" dirty="0">
                <a:latin typeface="Cascadia Mono Light" panose="020B0609020000020004" pitchFamily="49" charset="0"/>
                <a:cs typeface="Cascadia Mono Light" panose="020B0609020000020004" pitchFamily="49" charset="0"/>
              </a:rPr>
              <a:t> Артемий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>
            <a:spLocks noGrp="1"/>
          </p:cNvSpPr>
          <p:nvPr>
            <p:ph type="title"/>
          </p:nvPr>
        </p:nvSpPr>
        <p:spPr>
          <a:xfrm>
            <a:off x="311700" y="218197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solidFill>
                  <a:srgbClr val="022666"/>
                </a:solidFill>
                <a:latin typeface="Cascadia Code Light" panose="020B0609020000020004" pitchFamily="49" charset="0"/>
                <a:ea typeface="Roboto"/>
                <a:cs typeface="Cascadia Code Light" panose="020B0609020000020004" pitchFamily="49" charset="0"/>
                <a:sym typeface="Roboto"/>
              </a:rPr>
              <a:t>Задача</a:t>
            </a:r>
            <a:endParaRPr dirty="0">
              <a:solidFill>
                <a:srgbClr val="022666"/>
              </a:solidFill>
              <a:latin typeface="Cascadia Code Light" panose="020B0609020000020004" pitchFamily="49" charset="0"/>
              <a:ea typeface="Roboto"/>
              <a:cs typeface="Cascadia Code Light" panose="020B0609020000020004" pitchFamily="49" charset="0"/>
              <a:sym typeface="Roboto"/>
            </a:endParaRPr>
          </a:p>
        </p:txBody>
      </p:sp>
      <p:sp>
        <p:nvSpPr>
          <p:cNvPr id="77" name="Google Shape;77;p16"/>
          <p:cNvSpPr txBox="1">
            <a:spLocks noGrp="1"/>
          </p:cNvSpPr>
          <p:nvPr>
            <p:ph type="body" idx="1"/>
          </p:nvPr>
        </p:nvSpPr>
        <p:spPr>
          <a:xfrm>
            <a:off x="311700" y="1102062"/>
            <a:ext cx="5805082" cy="37381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>
              <a:spcAft>
                <a:spcPts val="1200"/>
              </a:spcAft>
              <a:buNone/>
            </a:pPr>
            <a:r>
              <a:rPr lang="ru-RU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Code Light" panose="020B0609020000020004" pitchFamily="49" charset="0"/>
                <a:ea typeface="Roboto"/>
                <a:cs typeface="Cascadia Code Light" panose="020B0609020000020004" pitchFamily="49" charset="0"/>
                <a:sym typeface="Roboto"/>
              </a:rPr>
              <a:t>Описание задачи: </a:t>
            </a:r>
            <a:r>
              <a:rPr lang="ru-RU" dirty="0">
                <a:solidFill>
                  <a:srgbClr val="587996"/>
                </a:solidFill>
                <a:latin typeface="Cascadia Code Light" panose="020B0609020000020004" pitchFamily="49" charset="0"/>
                <a:ea typeface="Roboto"/>
                <a:cs typeface="Cascadia Code Light" panose="020B0609020000020004" pitchFamily="49" charset="0"/>
                <a:sym typeface="Roboto"/>
              </a:rPr>
              <a:t>разработка сервиса для поиска параграфов в документации (технической и художественной)</a:t>
            </a:r>
          </a:p>
          <a:p>
            <a:pPr marL="0" lvl="0" indent="0">
              <a:spcAft>
                <a:spcPts val="1200"/>
              </a:spcAft>
              <a:buNone/>
            </a:pPr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Code Light" panose="020B0609020000020004" pitchFamily="49" charset="0"/>
                <a:ea typeface="Roboto"/>
                <a:cs typeface="Cascadia Code Light" panose="020B0609020000020004" pitchFamily="49" charset="0"/>
                <a:sym typeface="Roboto"/>
              </a:rPr>
              <a:t>Важность задачи: </a:t>
            </a:r>
            <a:r>
              <a:rPr lang="ru-RU" dirty="0">
                <a:solidFill>
                  <a:srgbClr val="587996"/>
                </a:solidFill>
                <a:latin typeface="Cascadia Code Light" panose="020B0609020000020004" pitchFamily="49" charset="0"/>
                <a:ea typeface="Roboto"/>
                <a:cs typeface="Cascadia Code Light" panose="020B0609020000020004" pitchFamily="49" charset="0"/>
                <a:sym typeface="Roboto"/>
              </a:rPr>
              <a:t>обеспечивает быстрый доступ к информации и повышает удобство работы с документацией</a:t>
            </a:r>
          </a:p>
          <a:p>
            <a:pPr marL="0" lvl="0" indent="0">
              <a:spcAft>
                <a:spcPts val="1200"/>
              </a:spcAft>
              <a:buNone/>
            </a:pPr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Code Light" panose="020B0609020000020004" pitchFamily="49" charset="0"/>
                <a:ea typeface="Roboto"/>
                <a:cs typeface="Cascadia Code Light" panose="020B0609020000020004" pitchFamily="49" charset="0"/>
                <a:sym typeface="Roboto"/>
              </a:rPr>
              <a:t>Решаемая проблема: </a:t>
            </a:r>
            <a:r>
              <a:rPr lang="ru-RU" dirty="0">
                <a:solidFill>
                  <a:srgbClr val="587996"/>
                </a:solidFill>
                <a:latin typeface="Cascadia Code Light" panose="020B0609020000020004" pitchFamily="49" charset="0"/>
                <a:ea typeface="Roboto"/>
                <a:cs typeface="Cascadia Code Light" panose="020B0609020000020004" pitchFamily="49" charset="0"/>
                <a:sym typeface="Roboto"/>
              </a:rPr>
              <a:t>упрощение поиска в большом массиве данных, где требуется точная фильтрация и ранжирование</a:t>
            </a:r>
            <a:endParaRPr dirty="0">
              <a:solidFill>
                <a:srgbClr val="587996"/>
              </a:solidFill>
              <a:latin typeface="Cascadia Code Light" panose="020B0609020000020004" pitchFamily="49" charset="0"/>
              <a:ea typeface="Roboto"/>
              <a:cs typeface="Cascadia Code Light" panose="020B0609020000020004" pitchFamily="49" charset="0"/>
              <a:sym typeface="Roboto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0712A79-A3EB-43A0-8689-772FC01D8D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4659" y="875958"/>
            <a:ext cx="2061387" cy="206138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>
            <a:spLocks noGrp="1"/>
          </p:cNvSpPr>
          <p:nvPr>
            <p:ph type="title"/>
          </p:nvPr>
        </p:nvSpPr>
        <p:spPr>
          <a:xfrm>
            <a:off x="311700" y="2077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solidFill>
                  <a:srgbClr val="022666"/>
                </a:solidFill>
                <a:latin typeface="Cascadia Code Light" panose="020B0609020000020004" pitchFamily="49" charset="0"/>
                <a:ea typeface="Roboto"/>
                <a:cs typeface="Cascadia Code Light" panose="020B0609020000020004" pitchFamily="49" charset="0"/>
                <a:sym typeface="Roboto"/>
              </a:rPr>
              <a:t>Тизер решения</a:t>
            </a:r>
            <a:endParaRPr dirty="0">
              <a:solidFill>
                <a:srgbClr val="022666"/>
              </a:solidFill>
              <a:latin typeface="Cascadia Code Light" panose="020B0609020000020004" pitchFamily="49" charset="0"/>
              <a:ea typeface="Roboto"/>
              <a:cs typeface="Cascadia Code Light" panose="020B0609020000020004" pitchFamily="49" charset="0"/>
              <a:sym typeface="Roboto"/>
            </a:endParaRPr>
          </a:p>
        </p:txBody>
      </p:sp>
      <p:sp>
        <p:nvSpPr>
          <p:cNvPr id="7" name="Google Shape;83;p17">
            <a:extLst>
              <a:ext uri="{FF2B5EF4-FFF2-40B4-BE49-F238E27FC236}">
                <a16:creationId xmlns:a16="http://schemas.microsoft.com/office/drawing/2014/main" id="{D48B834F-DAF7-4601-96B8-3AC8A6B66CAD}"/>
              </a:ext>
            </a:extLst>
          </p:cNvPr>
          <p:cNvSpPr/>
          <p:nvPr/>
        </p:nvSpPr>
        <p:spPr>
          <a:xfrm>
            <a:off x="488910" y="1456364"/>
            <a:ext cx="1382420" cy="781051"/>
          </a:xfrm>
          <a:prstGeom prst="roundRect">
            <a:avLst>
              <a:gd name="adj" fmla="val 19152"/>
            </a:avLst>
          </a:prstGeom>
          <a:noFill/>
          <a:ln w="19050" cap="flat" cmpd="sng">
            <a:solidFill>
              <a:srgbClr val="58799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spcAft>
                <a:spcPts val="1200"/>
              </a:spcAft>
            </a:pPr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Code Light" panose="020B0609020000020004" pitchFamily="49" charset="0"/>
                <a:ea typeface="Roboto"/>
                <a:cs typeface="Cascadia Code Light" panose="020B0609020000020004" pitchFamily="49" charset="0"/>
                <a:sym typeface="Roboto"/>
              </a:rPr>
              <a:t>Ручка /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Code Light" panose="020B0609020000020004" pitchFamily="49" charset="0"/>
                <a:ea typeface="Roboto"/>
                <a:cs typeface="Cascadia Code Light" panose="020B0609020000020004" pitchFamily="49" charset="0"/>
                <a:sym typeface="Roboto"/>
              </a:rPr>
              <a:t>indexing</a:t>
            </a:r>
            <a:endParaRPr lang="ru-RU" sz="1600" dirty="0">
              <a:solidFill>
                <a:schemeClr val="lt1"/>
              </a:solidFill>
              <a:latin typeface="Cascadia Code Light" panose="020B0609020000020004" pitchFamily="49" charset="0"/>
              <a:ea typeface="Roboto"/>
              <a:cs typeface="Cascadia Code Light" panose="020B0609020000020004" pitchFamily="49" charset="0"/>
              <a:sym typeface="Roboto"/>
            </a:endParaRPr>
          </a:p>
        </p:txBody>
      </p:sp>
      <p:sp>
        <p:nvSpPr>
          <p:cNvPr id="8" name="Google Shape;83;p17">
            <a:extLst>
              <a:ext uri="{FF2B5EF4-FFF2-40B4-BE49-F238E27FC236}">
                <a16:creationId xmlns:a16="http://schemas.microsoft.com/office/drawing/2014/main" id="{79AD5827-1161-46D0-AEDE-C3B47C601943}"/>
              </a:ext>
            </a:extLst>
          </p:cNvPr>
          <p:cNvSpPr/>
          <p:nvPr/>
        </p:nvSpPr>
        <p:spPr>
          <a:xfrm>
            <a:off x="2512899" y="1456364"/>
            <a:ext cx="2704141" cy="781051"/>
          </a:xfrm>
          <a:prstGeom prst="roundRect">
            <a:avLst>
              <a:gd name="adj" fmla="val 19152"/>
            </a:avLst>
          </a:prstGeom>
          <a:noFill/>
          <a:ln w="19050" cap="flat" cmpd="sng">
            <a:solidFill>
              <a:srgbClr val="58799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spcAft>
                <a:spcPts val="1200"/>
              </a:spcAft>
            </a:pPr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Code Light" panose="020B0609020000020004" pitchFamily="49" charset="0"/>
                <a:ea typeface="Roboto"/>
                <a:cs typeface="Cascadia Code Light" panose="020B0609020000020004" pitchFamily="49" charset="0"/>
                <a:sym typeface="Roboto"/>
              </a:rPr>
              <a:t>Подсчет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Code Light" panose="020B0609020000020004" pitchFamily="49" charset="0"/>
                <a:ea typeface="Roboto"/>
                <a:cs typeface="Cascadia Code Light" panose="020B0609020000020004" pitchFamily="49" charset="0"/>
                <a:sym typeface="Roboto"/>
              </a:rPr>
              <a:t> </a:t>
            </a:r>
            <a:r>
              <a:rPr lang="ru-RU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scadia Code Light" panose="020B0609020000020004" pitchFamily="49" charset="0"/>
                <a:ea typeface="Roboto"/>
                <a:cs typeface="Cascadia Code Light" panose="020B0609020000020004" pitchFamily="49" charset="0"/>
                <a:sym typeface="Roboto"/>
              </a:rPr>
              <a:t>embe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Code Light" panose="020B0609020000020004" pitchFamily="49" charset="0"/>
                <a:ea typeface="Roboto"/>
                <a:cs typeface="Cascadia Code Light" panose="020B0609020000020004" pitchFamily="49" charset="0"/>
                <a:sym typeface="Roboto"/>
              </a:rPr>
              <a:t>dd</a:t>
            </a:r>
            <a:r>
              <a:rPr lang="ru-RU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scadia Code Light" panose="020B0609020000020004" pitchFamily="49" charset="0"/>
                <a:ea typeface="Roboto"/>
                <a:cs typeface="Cascadia Code Light" panose="020B0609020000020004" pitchFamily="49" charset="0"/>
                <a:sym typeface="Roboto"/>
              </a:rPr>
              <a:t>ing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Code Light" panose="020B0609020000020004" pitchFamily="49" charset="0"/>
                <a:ea typeface="Roboto"/>
                <a:cs typeface="Cascadia Code Light" panose="020B0609020000020004" pitchFamily="49" charset="0"/>
                <a:sym typeface="Roboto"/>
              </a:rPr>
              <a:t>s</a:t>
            </a:r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Code Light" panose="020B0609020000020004" pitchFamily="49" charset="0"/>
                <a:ea typeface="Roboto"/>
                <a:cs typeface="Cascadia Code Light" panose="020B0609020000020004" pitchFamily="49" charset="0"/>
                <a:sym typeface="Roboto"/>
              </a:rPr>
              <a:t> с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Code Light" panose="020B0609020000020004" pitchFamily="49" charset="0"/>
                <a:ea typeface="Roboto"/>
                <a:cs typeface="Cascadia Code Light" panose="020B0609020000020004" pitchFamily="49" charset="0"/>
                <a:sym typeface="Roboto"/>
              </a:rPr>
              <a:t> </a:t>
            </a:r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Code Light" panose="020B0609020000020004" pitchFamily="49" charset="0"/>
                <a:ea typeface="Roboto"/>
                <a:cs typeface="Cascadia Code Light" panose="020B0609020000020004" pitchFamily="49" charset="0"/>
                <a:sym typeface="Roboto"/>
              </a:rPr>
              <a:t>помощью модели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Code Light" panose="020B0609020000020004" pitchFamily="49" charset="0"/>
                <a:ea typeface="Roboto"/>
                <a:cs typeface="Cascadia Code Light" panose="020B0609020000020004" pitchFamily="49" charset="0"/>
                <a:sym typeface="Roboto"/>
              </a:rPr>
              <a:t> E5</a:t>
            </a:r>
            <a:endParaRPr lang="ru-RU" sz="1600" dirty="0">
              <a:solidFill>
                <a:schemeClr val="lt1"/>
              </a:solidFill>
              <a:latin typeface="Cascadia Code Light" panose="020B0609020000020004" pitchFamily="49" charset="0"/>
              <a:ea typeface="Roboto"/>
              <a:cs typeface="Cascadia Code Light" panose="020B0609020000020004" pitchFamily="49" charset="0"/>
              <a:sym typeface="Roboto"/>
            </a:endParaRPr>
          </a:p>
        </p:txBody>
      </p:sp>
      <p:sp>
        <p:nvSpPr>
          <p:cNvPr id="9" name="Google Shape;83;p17">
            <a:extLst>
              <a:ext uri="{FF2B5EF4-FFF2-40B4-BE49-F238E27FC236}">
                <a16:creationId xmlns:a16="http://schemas.microsoft.com/office/drawing/2014/main" id="{353570B9-E097-4C93-BB43-FBCD49708C4B}"/>
              </a:ext>
            </a:extLst>
          </p:cNvPr>
          <p:cNvSpPr/>
          <p:nvPr/>
        </p:nvSpPr>
        <p:spPr>
          <a:xfrm>
            <a:off x="5581279" y="1449997"/>
            <a:ext cx="2896413" cy="781051"/>
          </a:xfrm>
          <a:prstGeom prst="roundRect">
            <a:avLst>
              <a:gd name="adj" fmla="val 19152"/>
            </a:avLst>
          </a:prstGeom>
          <a:noFill/>
          <a:ln w="19050" cap="flat" cmpd="sng">
            <a:solidFill>
              <a:srgbClr val="58799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spcAft>
                <a:spcPts val="1200"/>
              </a:spcAft>
            </a:pPr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Code Light" panose="020B0609020000020004" pitchFamily="49" charset="0"/>
                <a:ea typeface="Roboto"/>
                <a:cs typeface="Cascadia Code Light" panose="020B0609020000020004" pitchFamily="49" charset="0"/>
                <a:sym typeface="Roboto"/>
              </a:rPr>
              <a:t>Параграфы отправляются в 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Code Light" panose="020B0609020000020004" pitchFamily="49" charset="0"/>
                <a:ea typeface="Roboto"/>
                <a:cs typeface="Cascadia Code Light" panose="020B0609020000020004" pitchFamily="49" charset="0"/>
                <a:sym typeface="Roboto"/>
              </a:rPr>
              <a:t>Q</a:t>
            </a:r>
            <a:r>
              <a:rPr lang="ru-RU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scadia Code Light" panose="020B0609020000020004" pitchFamily="49" charset="0"/>
                <a:ea typeface="Roboto"/>
                <a:cs typeface="Cascadia Code Light" panose="020B0609020000020004" pitchFamily="49" charset="0"/>
                <a:sym typeface="Roboto"/>
              </a:rPr>
              <a:t>drant</a:t>
            </a:r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Code Light" panose="020B0609020000020004" pitchFamily="49" charset="0"/>
                <a:ea typeface="Roboto"/>
                <a:cs typeface="Cascadia Code Light" panose="020B0609020000020004" pitchFamily="49" charset="0"/>
                <a:sym typeface="Roboto"/>
              </a:rPr>
              <a:t> 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Code Light" panose="020B0609020000020004" pitchFamily="49" charset="0"/>
                <a:ea typeface="Roboto"/>
                <a:cs typeface="Cascadia Code Light" panose="020B0609020000020004" pitchFamily="49" charset="0"/>
                <a:sym typeface="Roboto"/>
              </a:rPr>
              <a:t>S</a:t>
            </a:r>
            <a:r>
              <a:rPr lang="ru-RU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scadia Code Light" panose="020B0609020000020004" pitchFamily="49" charset="0"/>
                <a:ea typeface="Roboto"/>
                <a:cs typeface="Cascadia Code Light" panose="020B0609020000020004" pitchFamily="49" charset="0"/>
                <a:sym typeface="Roboto"/>
              </a:rPr>
              <a:t>torage</a:t>
            </a:r>
            <a:endParaRPr lang="ru-RU" sz="1600" dirty="0">
              <a:solidFill>
                <a:schemeClr val="lt1"/>
              </a:solidFill>
              <a:latin typeface="Cascadia Code Light" panose="020B0609020000020004" pitchFamily="49" charset="0"/>
              <a:ea typeface="Roboto"/>
              <a:cs typeface="Cascadia Code Light" panose="020B0609020000020004" pitchFamily="49" charset="0"/>
              <a:sym typeface="Roboto"/>
            </a:endParaRPr>
          </a:p>
        </p:txBody>
      </p:sp>
      <p:cxnSp>
        <p:nvCxnSpPr>
          <p:cNvPr id="10" name="Прямая со стрелкой 9">
            <a:extLst>
              <a:ext uri="{FF2B5EF4-FFF2-40B4-BE49-F238E27FC236}">
                <a16:creationId xmlns:a16="http://schemas.microsoft.com/office/drawing/2014/main" id="{C8B9DA89-DEAD-454D-A7C9-AEF7A80728B0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1871330" y="1846890"/>
            <a:ext cx="6415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 стрелкой 13">
            <a:extLst>
              <a:ext uri="{FF2B5EF4-FFF2-40B4-BE49-F238E27FC236}">
                <a16:creationId xmlns:a16="http://schemas.microsoft.com/office/drawing/2014/main" id="{C3957352-1197-474B-94BE-AABB15342BA6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 flipV="1">
            <a:off x="5217040" y="1840523"/>
            <a:ext cx="364239" cy="63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Google Shape;83;p17">
            <a:extLst>
              <a:ext uri="{FF2B5EF4-FFF2-40B4-BE49-F238E27FC236}">
                <a16:creationId xmlns:a16="http://schemas.microsoft.com/office/drawing/2014/main" id="{F73A75F3-5C54-443E-A6AD-5A0338025AA7}"/>
              </a:ext>
            </a:extLst>
          </p:cNvPr>
          <p:cNvSpPr/>
          <p:nvPr/>
        </p:nvSpPr>
        <p:spPr>
          <a:xfrm>
            <a:off x="488910" y="2919723"/>
            <a:ext cx="1517097" cy="781051"/>
          </a:xfrm>
          <a:prstGeom prst="roundRect">
            <a:avLst>
              <a:gd name="adj" fmla="val 19152"/>
            </a:avLst>
          </a:prstGeom>
          <a:noFill/>
          <a:ln w="19050" cap="flat" cmpd="sng">
            <a:solidFill>
              <a:srgbClr val="58799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spcAft>
                <a:spcPts val="1200"/>
              </a:spcAft>
            </a:pPr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Code Light" panose="020B0609020000020004" pitchFamily="49" charset="0"/>
                <a:ea typeface="Roboto"/>
                <a:cs typeface="Cascadia Code Light" panose="020B0609020000020004" pitchFamily="49" charset="0"/>
                <a:sym typeface="Roboto"/>
              </a:rPr>
              <a:t>Ручка /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Code Light" panose="020B0609020000020004" pitchFamily="49" charset="0"/>
                <a:ea typeface="Roboto"/>
                <a:cs typeface="Cascadia Code Light" panose="020B0609020000020004" pitchFamily="49" charset="0"/>
                <a:sym typeface="Roboto"/>
              </a:rPr>
              <a:t>searching</a:t>
            </a:r>
            <a:endParaRPr lang="ru-RU" sz="1600" dirty="0">
              <a:solidFill>
                <a:schemeClr val="lt1"/>
              </a:solidFill>
              <a:latin typeface="Cascadia Code Light" panose="020B0609020000020004" pitchFamily="49" charset="0"/>
              <a:ea typeface="Roboto"/>
              <a:cs typeface="Cascadia Code Light" panose="020B0609020000020004" pitchFamily="49" charset="0"/>
              <a:sym typeface="Roboto"/>
            </a:endParaRPr>
          </a:p>
        </p:txBody>
      </p:sp>
      <p:sp>
        <p:nvSpPr>
          <p:cNvPr id="22" name="Google Shape;83;p17">
            <a:extLst>
              <a:ext uri="{FF2B5EF4-FFF2-40B4-BE49-F238E27FC236}">
                <a16:creationId xmlns:a16="http://schemas.microsoft.com/office/drawing/2014/main" id="{09AF2567-06D0-4631-BC27-8CEB3EEEE077}"/>
              </a:ext>
            </a:extLst>
          </p:cNvPr>
          <p:cNvSpPr/>
          <p:nvPr/>
        </p:nvSpPr>
        <p:spPr>
          <a:xfrm>
            <a:off x="2370246" y="2778599"/>
            <a:ext cx="3109066" cy="1063298"/>
          </a:xfrm>
          <a:prstGeom prst="roundRect">
            <a:avLst>
              <a:gd name="adj" fmla="val 19152"/>
            </a:avLst>
          </a:prstGeom>
          <a:noFill/>
          <a:ln w="19050" cap="flat" cmpd="sng">
            <a:solidFill>
              <a:srgbClr val="58799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spcAft>
                <a:spcPts val="1200"/>
              </a:spcAft>
            </a:pPr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Code Light" panose="020B0609020000020004" pitchFamily="49" charset="0"/>
                <a:ea typeface="Roboto"/>
                <a:cs typeface="Cascadia Code Light" panose="020B0609020000020004" pitchFamily="49" charset="0"/>
                <a:sym typeface="Roboto"/>
              </a:rPr>
              <a:t>Поиск ближайших параграфов по данной строке с помощью 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Code Light" panose="020B0609020000020004" pitchFamily="49" charset="0"/>
                <a:ea typeface="Roboto"/>
                <a:cs typeface="Cascadia Code Light" panose="020B0609020000020004" pitchFamily="49" charset="0"/>
                <a:sym typeface="Roboto"/>
              </a:rPr>
              <a:t>Q</a:t>
            </a:r>
            <a:r>
              <a:rPr lang="ru-RU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scadia Code Light" panose="020B0609020000020004" pitchFamily="49" charset="0"/>
                <a:ea typeface="Roboto"/>
                <a:cs typeface="Cascadia Code Light" panose="020B0609020000020004" pitchFamily="49" charset="0"/>
                <a:sym typeface="Roboto"/>
              </a:rPr>
              <a:t>drant</a:t>
            </a:r>
            <a:endParaRPr lang="ru-RU" sz="1600" dirty="0">
              <a:solidFill>
                <a:schemeClr val="lt1"/>
              </a:solidFill>
              <a:latin typeface="Cascadia Code Light" panose="020B0609020000020004" pitchFamily="49" charset="0"/>
              <a:ea typeface="Roboto"/>
              <a:cs typeface="Cascadia Code Light" panose="020B0609020000020004" pitchFamily="49" charset="0"/>
              <a:sym typeface="Roboto"/>
            </a:endParaRPr>
          </a:p>
        </p:txBody>
      </p:sp>
      <p:sp>
        <p:nvSpPr>
          <p:cNvPr id="23" name="Google Shape;83;p17">
            <a:extLst>
              <a:ext uri="{FF2B5EF4-FFF2-40B4-BE49-F238E27FC236}">
                <a16:creationId xmlns:a16="http://schemas.microsoft.com/office/drawing/2014/main" id="{A47E632C-7EA3-46FB-98D7-A72D709DE17E}"/>
              </a:ext>
            </a:extLst>
          </p:cNvPr>
          <p:cNvSpPr/>
          <p:nvPr/>
        </p:nvSpPr>
        <p:spPr>
          <a:xfrm>
            <a:off x="5771302" y="2919722"/>
            <a:ext cx="2733381" cy="781051"/>
          </a:xfrm>
          <a:prstGeom prst="roundRect">
            <a:avLst>
              <a:gd name="adj" fmla="val 19152"/>
            </a:avLst>
          </a:prstGeom>
          <a:noFill/>
          <a:ln w="19050" cap="flat" cmpd="sng">
            <a:solidFill>
              <a:srgbClr val="58799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spcAft>
                <a:spcPts val="1200"/>
              </a:spcAft>
            </a:pPr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Code Light" panose="020B0609020000020004" pitchFamily="49" charset="0"/>
                <a:ea typeface="Roboto"/>
                <a:cs typeface="Cascadia Code Light" panose="020B0609020000020004" pitchFamily="49" charset="0"/>
                <a:sym typeface="Roboto"/>
              </a:rPr>
              <a:t>Ближайшие параграфы отправляются обратно</a:t>
            </a:r>
            <a:endParaRPr lang="ru-RU" sz="1600" dirty="0">
              <a:solidFill>
                <a:schemeClr val="lt1"/>
              </a:solidFill>
              <a:latin typeface="Cascadia Code Light" panose="020B0609020000020004" pitchFamily="49" charset="0"/>
              <a:ea typeface="Roboto"/>
              <a:cs typeface="Cascadia Code Light" panose="020B0609020000020004" pitchFamily="49" charset="0"/>
              <a:sym typeface="Roboto"/>
            </a:endParaRPr>
          </a:p>
        </p:txBody>
      </p:sp>
      <p:cxnSp>
        <p:nvCxnSpPr>
          <p:cNvPr id="24" name="Прямая со стрелкой 23">
            <a:extLst>
              <a:ext uri="{FF2B5EF4-FFF2-40B4-BE49-F238E27FC236}">
                <a16:creationId xmlns:a16="http://schemas.microsoft.com/office/drawing/2014/main" id="{26F4ED94-24D9-44E0-BC9E-9CE039D9E2F7}"/>
              </a:ext>
            </a:extLst>
          </p:cNvPr>
          <p:cNvCxnSpPr>
            <a:cxnSpLocks/>
            <a:stCxn id="21" idx="3"/>
            <a:endCxn id="22" idx="1"/>
          </p:cNvCxnSpPr>
          <p:nvPr/>
        </p:nvCxnSpPr>
        <p:spPr>
          <a:xfrm flipV="1">
            <a:off x="2006007" y="3310248"/>
            <a:ext cx="36423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 стрелкой 24">
            <a:extLst>
              <a:ext uri="{FF2B5EF4-FFF2-40B4-BE49-F238E27FC236}">
                <a16:creationId xmlns:a16="http://schemas.microsoft.com/office/drawing/2014/main" id="{71419F36-0465-4BD8-B7B9-3788B86EF755}"/>
              </a:ext>
            </a:extLst>
          </p:cNvPr>
          <p:cNvCxnSpPr>
            <a:cxnSpLocks/>
            <a:stCxn id="22" idx="3"/>
            <a:endCxn id="23" idx="1"/>
          </p:cNvCxnSpPr>
          <p:nvPr/>
        </p:nvCxnSpPr>
        <p:spPr>
          <a:xfrm>
            <a:off x="5479312" y="3310248"/>
            <a:ext cx="2919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38933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>
            <a:spLocks noGrp="1"/>
          </p:cNvSpPr>
          <p:nvPr>
            <p:ph type="title"/>
          </p:nvPr>
        </p:nvSpPr>
        <p:spPr>
          <a:xfrm>
            <a:off x="311700" y="2077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solidFill>
                  <a:srgbClr val="022666"/>
                </a:solidFill>
                <a:latin typeface="Cascadia Code Light" panose="020B0609020000020004" pitchFamily="49" charset="0"/>
                <a:ea typeface="Roboto"/>
                <a:cs typeface="Cascadia Code Light" panose="020B0609020000020004" pitchFamily="49" charset="0"/>
                <a:sym typeface="Roboto"/>
              </a:rPr>
              <a:t>Решение</a:t>
            </a:r>
            <a:endParaRPr dirty="0">
              <a:solidFill>
                <a:srgbClr val="022666"/>
              </a:solidFill>
              <a:latin typeface="Cascadia Code Light" panose="020B0609020000020004" pitchFamily="49" charset="0"/>
              <a:ea typeface="Roboto"/>
              <a:cs typeface="Cascadia Code Light" panose="020B0609020000020004" pitchFamily="49" charset="0"/>
              <a:sym typeface="Roboto"/>
            </a:endParaRPr>
          </a:p>
        </p:txBody>
      </p:sp>
      <p:sp>
        <p:nvSpPr>
          <p:cNvPr id="83" name="Google Shape;83;p17"/>
          <p:cNvSpPr/>
          <p:nvPr/>
        </p:nvSpPr>
        <p:spPr>
          <a:xfrm>
            <a:off x="311700" y="1091773"/>
            <a:ext cx="8343202" cy="1084357"/>
          </a:xfrm>
          <a:prstGeom prst="roundRect">
            <a:avLst>
              <a:gd name="adj" fmla="val 19152"/>
            </a:avLst>
          </a:prstGeom>
          <a:noFill/>
          <a:ln w="19050" cap="flat" cmpd="sng">
            <a:solidFill>
              <a:srgbClr val="58799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spcAft>
                <a:spcPts val="1200"/>
              </a:spcAft>
            </a:pPr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Code Light" panose="020B0609020000020004" pitchFamily="49" charset="0"/>
                <a:ea typeface="Roboto"/>
                <a:cs typeface="Cascadia Code Light" panose="020B0609020000020004" pitchFamily="49" charset="0"/>
                <a:sym typeface="Roboto"/>
              </a:rPr>
              <a:t>Описание решения:</a:t>
            </a:r>
          </a:p>
          <a:p>
            <a:pPr lvl="0">
              <a:spcAft>
                <a:spcPts val="1200"/>
              </a:spcAft>
            </a:pPr>
            <a:r>
              <a:rPr lang="ru-RU" sz="1600" dirty="0">
                <a:solidFill>
                  <a:srgbClr val="587996"/>
                </a:solidFill>
                <a:latin typeface="Cascadia Code Light" panose="020B0609020000020004" pitchFamily="49" charset="0"/>
                <a:ea typeface="Roboto"/>
                <a:cs typeface="Cascadia Code Light" panose="020B0609020000020004" pitchFamily="49" charset="0"/>
                <a:sym typeface="Roboto"/>
              </a:rPr>
              <a:t>создание API с функциями индексации и поиска по заданным параметрам</a:t>
            </a:r>
            <a:endParaRPr sz="1600" dirty="0">
              <a:solidFill>
                <a:schemeClr val="lt1"/>
              </a:solidFill>
              <a:latin typeface="Cascadia Code Light" panose="020B0609020000020004" pitchFamily="49" charset="0"/>
              <a:ea typeface="Roboto"/>
              <a:cs typeface="Cascadia Code Light" panose="020B0609020000020004" pitchFamily="49" charset="0"/>
              <a:sym typeface="Roboto"/>
            </a:endParaRPr>
          </a:p>
        </p:txBody>
      </p:sp>
      <p:sp>
        <p:nvSpPr>
          <p:cNvPr id="84" name="Google Shape;84;p17"/>
          <p:cNvSpPr/>
          <p:nvPr/>
        </p:nvSpPr>
        <p:spPr>
          <a:xfrm>
            <a:off x="311699" y="2395870"/>
            <a:ext cx="8343201" cy="2091069"/>
          </a:xfrm>
          <a:prstGeom prst="roundRect">
            <a:avLst>
              <a:gd name="adj" fmla="val 19152"/>
            </a:avLst>
          </a:prstGeom>
          <a:noFill/>
          <a:ln w="19050" cap="flat" cmpd="sng">
            <a:solidFill>
              <a:srgbClr val="58799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Code Light" panose="020B0609020000020004" pitchFamily="49" charset="0"/>
                <a:ea typeface="Roboto"/>
                <a:cs typeface="Cascadia Code Light" panose="020B0609020000020004" pitchFamily="49" charset="0"/>
                <a:sym typeface="Roboto"/>
              </a:rPr>
              <a:t>Основные функции: </a:t>
            </a:r>
          </a:p>
          <a:p>
            <a:pPr marL="285750" lvl="0" indent="-285750">
              <a:buClr>
                <a:schemeClr val="dk1"/>
              </a:buClr>
              <a:buSzPts val="1100"/>
              <a:buFont typeface="Courier New" panose="02070309020205020404" pitchFamily="49" charset="0"/>
              <a:buChar char="o"/>
            </a:pPr>
            <a:r>
              <a:rPr lang="ru-RU" sz="1600" dirty="0">
                <a:solidFill>
                  <a:srgbClr val="587996"/>
                </a:solidFill>
                <a:latin typeface="Cascadia Code Light" panose="020B0609020000020004" pitchFamily="49" charset="0"/>
                <a:ea typeface="Roboto"/>
                <a:cs typeface="Cascadia Code Light" panose="020B0609020000020004" pitchFamily="49" charset="0"/>
                <a:sym typeface="Roboto"/>
              </a:rPr>
              <a:t>индексация документов с полями </a:t>
            </a:r>
            <a:r>
              <a:rPr lang="en-US" sz="1600" dirty="0">
                <a:solidFill>
                  <a:srgbClr val="587996"/>
                </a:solidFill>
                <a:latin typeface="Cascadia Code Light" panose="020B0609020000020004" pitchFamily="49" charset="0"/>
                <a:ea typeface="Roboto"/>
                <a:cs typeface="Cascadia Code Light" panose="020B0609020000020004" pitchFamily="49" charset="0"/>
                <a:sym typeface="Roboto"/>
              </a:rPr>
              <a:t>content</a:t>
            </a:r>
          </a:p>
          <a:p>
            <a:pPr marL="285750" lvl="0" indent="-285750">
              <a:buClr>
                <a:schemeClr val="dk1"/>
              </a:buClr>
              <a:buSzPts val="1100"/>
              <a:buFont typeface="Courier New" panose="02070309020205020404" pitchFamily="49" charset="0"/>
              <a:buChar char="o"/>
            </a:pPr>
            <a:r>
              <a:rPr lang="ru-RU" sz="1600" dirty="0">
                <a:solidFill>
                  <a:srgbClr val="587996"/>
                </a:solidFill>
                <a:latin typeface="Cascadia Code Light" panose="020B0609020000020004" pitchFamily="49" charset="0"/>
                <a:ea typeface="Roboto"/>
                <a:cs typeface="Cascadia Code Light" panose="020B0609020000020004" pitchFamily="49" charset="0"/>
                <a:sym typeface="Roboto"/>
              </a:rPr>
              <a:t>поиск с параметрами </a:t>
            </a:r>
            <a:r>
              <a:rPr lang="en-US" sz="1600" dirty="0">
                <a:solidFill>
                  <a:srgbClr val="587996"/>
                </a:solidFill>
                <a:latin typeface="Cascadia Code Light" panose="020B0609020000020004" pitchFamily="49" charset="0"/>
                <a:ea typeface="Roboto"/>
                <a:cs typeface="Cascadia Code Light" panose="020B0609020000020004" pitchFamily="49" charset="0"/>
                <a:sym typeface="Roboto"/>
              </a:rPr>
              <a:t>text, </a:t>
            </a:r>
            <a:r>
              <a:rPr lang="en-US" sz="1600" dirty="0" err="1">
                <a:solidFill>
                  <a:srgbClr val="587996"/>
                </a:solidFill>
                <a:latin typeface="Cascadia Code Light" panose="020B0609020000020004" pitchFamily="49" charset="0"/>
                <a:ea typeface="Roboto"/>
                <a:cs typeface="Cascadia Code Light" panose="020B0609020000020004" pitchFamily="49" charset="0"/>
                <a:sym typeface="Roboto"/>
              </a:rPr>
              <a:t>top_k</a:t>
            </a:r>
            <a:endParaRPr lang="ru-RU" sz="1600" dirty="0">
              <a:solidFill>
                <a:srgbClr val="587996"/>
              </a:solidFill>
              <a:latin typeface="Cascadia Code Light" panose="020B0609020000020004" pitchFamily="49" charset="0"/>
              <a:ea typeface="Roboto"/>
              <a:cs typeface="Cascadia Code Light" panose="020B0609020000020004" pitchFamily="49" charset="0"/>
              <a:sym typeface="Roboto"/>
            </a:endParaRPr>
          </a:p>
          <a:p>
            <a:pPr lvl="0">
              <a:buClr>
                <a:schemeClr val="dk1"/>
              </a:buClr>
              <a:buSzPts val="1100"/>
            </a:pPr>
            <a:endParaRPr lang="ru-RU" sz="1600" dirty="0">
              <a:solidFill>
                <a:schemeClr val="tx1">
                  <a:lumMod val="75000"/>
                  <a:lumOff val="25000"/>
                </a:schemeClr>
              </a:solidFill>
              <a:latin typeface="Cascadia Code Light" panose="020B0609020000020004" pitchFamily="49" charset="0"/>
              <a:ea typeface="Roboto"/>
              <a:cs typeface="Cascadia Code Light" panose="020B0609020000020004" pitchFamily="49" charset="0"/>
              <a:sym typeface="Roboto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Code Light" panose="020B0609020000020004" pitchFamily="49" charset="0"/>
                <a:ea typeface="Roboto"/>
                <a:cs typeface="Cascadia Code Light" panose="020B0609020000020004" pitchFamily="49" charset="0"/>
                <a:sym typeface="Roboto"/>
              </a:rPr>
              <a:t>Особенности:</a:t>
            </a:r>
            <a:r>
              <a:rPr lang="ru-RU" sz="1600" dirty="0">
                <a:solidFill>
                  <a:srgbClr val="587996"/>
                </a:solidFill>
                <a:latin typeface="Cascadia Code Light" panose="020B0609020000020004" pitchFamily="49" charset="0"/>
                <a:ea typeface="Roboto"/>
                <a:cs typeface="Cascadia Code Light" panose="020B0609020000020004" pitchFamily="49" charset="0"/>
                <a:sym typeface="Roboto"/>
              </a:rPr>
              <a:t> </a:t>
            </a:r>
          </a:p>
          <a:p>
            <a:pPr marL="285750" lvl="0" indent="-285750">
              <a:buClr>
                <a:schemeClr val="dk1"/>
              </a:buClr>
              <a:buSzPts val="1100"/>
              <a:buFont typeface="Courier New" panose="02070309020205020404" pitchFamily="49" charset="0"/>
              <a:buChar char="o"/>
            </a:pPr>
            <a:r>
              <a:rPr lang="ru-RU" sz="1600" dirty="0">
                <a:solidFill>
                  <a:srgbClr val="587996"/>
                </a:solidFill>
                <a:latin typeface="Cascadia Code Light" panose="020B0609020000020004" pitchFamily="49" charset="0"/>
                <a:ea typeface="Roboto"/>
                <a:cs typeface="Cascadia Code Light" panose="020B0609020000020004" pitchFamily="49" charset="0"/>
                <a:sym typeface="Roboto"/>
              </a:rPr>
              <a:t>решение упаковано в </a:t>
            </a:r>
            <a:r>
              <a:rPr lang="en-US" sz="1600" dirty="0">
                <a:solidFill>
                  <a:srgbClr val="587996"/>
                </a:solidFill>
                <a:latin typeface="Cascadia Code Light" panose="020B0609020000020004" pitchFamily="49" charset="0"/>
                <a:ea typeface="Roboto"/>
                <a:cs typeface="Cascadia Code Light" panose="020B0609020000020004" pitchFamily="49" charset="0"/>
                <a:sym typeface="Roboto"/>
              </a:rPr>
              <a:t>Docker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>
            <a:spLocks noGrp="1"/>
          </p:cNvSpPr>
          <p:nvPr>
            <p:ph type="title"/>
          </p:nvPr>
        </p:nvSpPr>
        <p:spPr>
          <a:xfrm>
            <a:off x="311700" y="195212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solidFill>
                  <a:srgbClr val="022666"/>
                </a:solidFill>
                <a:latin typeface="Cascadia Code Light" panose="020B0609020000020004" pitchFamily="49" charset="0"/>
                <a:ea typeface="Roboto"/>
                <a:cs typeface="Cascadia Code Light" panose="020B0609020000020004" pitchFamily="49" charset="0"/>
                <a:sym typeface="Roboto"/>
              </a:rPr>
              <a:t>Техническая реализация</a:t>
            </a:r>
            <a:endParaRPr dirty="0">
              <a:solidFill>
                <a:srgbClr val="022666"/>
              </a:solidFill>
              <a:latin typeface="Cascadia Code Light" panose="020B0609020000020004" pitchFamily="49" charset="0"/>
              <a:ea typeface="Roboto"/>
              <a:cs typeface="Cascadia Code Light" panose="020B0609020000020004" pitchFamily="49" charset="0"/>
              <a:sym typeface="Roboto"/>
            </a:endParaRPr>
          </a:p>
        </p:txBody>
      </p:sp>
      <p:sp>
        <p:nvSpPr>
          <p:cNvPr id="90" name="Google Shape;90;p18"/>
          <p:cNvSpPr/>
          <p:nvPr/>
        </p:nvSpPr>
        <p:spPr>
          <a:xfrm>
            <a:off x="311700" y="881750"/>
            <a:ext cx="8118000" cy="1216407"/>
          </a:xfrm>
          <a:prstGeom prst="roundRect">
            <a:avLst>
              <a:gd name="adj" fmla="val 23213"/>
            </a:avLst>
          </a:prstGeom>
          <a:noFill/>
          <a:ln w="19050" cap="flat" cmpd="sng">
            <a:solidFill>
              <a:srgbClr val="58799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spcAft>
                <a:spcPts val="1200"/>
              </a:spcAft>
            </a:pPr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Code Light" panose="020B0609020000020004" pitchFamily="49" charset="0"/>
                <a:ea typeface="Roboto"/>
                <a:cs typeface="Cascadia Code Light" panose="020B0609020000020004" pitchFamily="49" charset="0"/>
                <a:sym typeface="Roboto"/>
              </a:rPr>
              <a:t>Технологии и инструменты:</a:t>
            </a:r>
            <a:endParaRPr lang="ru-RU" sz="1600" dirty="0">
              <a:solidFill>
                <a:srgbClr val="587996"/>
              </a:solidFill>
              <a:latin typeface="Cascadia Code Light" panose="020B0609020000020004" pitchFamily="49" charset="0"/>
              <a:ea typeface="Roboto"/>
              <a:cs typeface="Cascadia Code Light" panose="020B0609020000020004" pitchFamily="49" charset="0"/>
              <a:sym typeface="Roboto"/>
            </a:endParaRPr>
          </a:p>
          <a:p>
            <a:pPr lvl="0">
              <a:spcAft>
                <a:spcPts val="1200"/>
              </a:spcAft>
            </a:pPr>
            <a:r>
              <a:rPr lang="ru-RU" sz="1600" dirty="0">
                <a:solidFill>
                  <a:srgbClr val="587996"/>
                </a:solidFill>
                <a:latin typeface="Cascadia Code Light" panose="020B0609020000020004" pitchFamily="49" charset="0"/>
                <a:ea typeface="Roboto"/>
                <a:cs typeface="Cascadia Code Light" panose="020B0609020000020004" pitchFamily="49" charset="0"/>
                <a:sym typeface="Roboto"/>
              </a:rPr>
              <a:t>платформа </a:t>
            </a:r>
            <a:r>
              <a:rPr lang="ru-RU" sz="1600" dirty="0" err="1">
                <a:solidFill>
                  <a:srgbClr val="587996"/>
                </a:solidFill>
                <a:latin typeface="Cascadia Code Light" panose="020B0609020000020004" pitchFamily="49" charset="0"/>
                <a:ea typeface="Roboto"/>
                <a:cs typeface="Cascadia Code Light" panose="020B0609020000020004" pitchFamily="49" charset="0"/>
                <a:sym typeface="Roboto"/>
              </a:rPr>
              <a:t>Docker</a:t>
            </a:r>
            <a:r>
              <a:rPr lang="ru-RU" sz="1600" dirty="0">
                <a:solidFill>
                  <a:srgbClr val="587996"/>
                </a:solidFill>
                <a:latin typeface="Cascadia Code Light" panose="020B0609020000020004" pitchFamily="49" charset="0"/>
                <a:ea typeface="Roboto"/>
                <a:cs typeface="Cascadia Code Light" panose="020B0609020000020004" pitchFamily="49" charset="0"/>
                <a:sym typeface="Roboto"/>
              </a:rPr>
              <a:t>,</a:t>
            </a:r>
            <a:r>
              <a:rPr lang="en-US" sz="1600" dirty="0">
                <a:solidFill>
                  <a:srgbClr val="587996"/>
                </a:solidFill>
                <a:latin typeface="Cascadia Code Light" panose="020B0609020000020004" pitchFamily="49" charset="0"/>
                <a:ea typeface="Roboto"/>
                <a:cs typeface="Cascadia Code Light" panose="020B0609020000020004" pitchFamily="49" charset="0"/>
                <a:sym typeface="Roboto"/>
              </a:rPr>
              <a:t> </a:t>
            </a:r>
            <a:r>
              <a:rPr lang="ru-RU" sz="1600" dirty="0">
                <a:solidFill>
                  <a:srgbClr val="587996"/>
                </a:solidFill>
                <a:latin typeface="Cascadia Code Light" panose="020B0609020000020004" pitchFamily="49" charset="0"/>
                <a:ea typeface="Roboto"/>
                <a:cs typeface="Cascadia Code Light" panose="020B0609020000020004" pitchFamily="49" charset="0"/>
                <a:sym typeface="Roboto"/>
              </a:rPr>
              <a:t>библиотеки </a:t>
            </a:r>
            <a:r>
              <a:rPr lang="en-US" sz="1600" dirty="0">
                <a:solidFill>
                  <a:srgbClr val="587996"/>
                </a:solidFill>
                <a:latin typeface="Cascadia Code Light" panose="020B0609020000020004" pitchFamily="49" charset="0"/>
                <a:ea typeface="Roboto"/>
                <a:cs typeface="Cascadia Code Light" panose="020B0609020000020004" pitchFamily="49" charset="0"/>
                <a:sym typeface="Roboto"/>
              </a:rPr>
              <a:t>Sentence Transformers</a:t>
            </a:r>
            <a:r>
              <a:rPr lang="ru-RU" sz="1600" dirty="0">
                <a:solidFill>
                  <a:srgbClr val="587996"/>
                </a:solidFill>
                <a:latin typeface="Cascadia Code Light" panose="020B0609020000020004" pitchFamily="49" charset="0"/>
                <a:ea typeface="Roboto"/>
                <a:cs typeface="Cascadia Code Light" panose="020B0609020000020004" pitchFamily="49" charset="0"/>
                <a:sym typeface="Roboto"/>
              </a:rPr>
              <a:t> (</a:t>
            </a:r>
            <a:r>
              <a:rPr lang="en-US" sz="1600" dirty="0">
                <a:solidFill>
                  <a:srgbClr val="587996"/>
                </a:solidFill>
                <a:latin typeface="Cascadia Code Light" panose="020B0609020000020004" pitchFamily="49" charset="0"/>
                <a:ea typeface="Roboto"/>
                <a:cs typeface="Cascadia Code Light" panose="020B0609020000020004" pitchFamily="49" charset="0"/>
                <a:sym typeface="Roboto"/>
              </a:rPr>
              <a:t>E5 model)</a:t>
            </a:r>
            <a:r>
              <a:rPr lang="ru-RU" sz="1600" dirty="0">
                <a:solidFill>
                  <a:srgbClr val="587996"/>
                </a:solidFill>
                <a:latin typeface="Cascadia Code Light" panose="020B0609020000020004" pitchFamily="49" charset="0"/>
                <a:ea typeface="Roboto"/>
                <a:cs typeface="Cascadia Code Light" panose="020B0609020000020004" pitchFamily="49" charset="0"/>
                <a:sym typeface="Roboto"/>
              </a:rPr>
              <a:t>, </a:t>
            </a:r>
            <a:r>
              <a:rPr lang="en-US" sz="1600" dirty="0">
                <a:solidFill>
                  <a:srgbClr val="587996"/>
                </a:solidFill>
                <a:latin typeface="Cascadia Code Light" panose="020B0609020000020004" pitchFamily="49" charset="0"/>
                <a:ea typeface="Roboto"/>
                <a:cs typeface="Cascadia Code Light" panose="020B0609020000020004" pitchFamily="49" charset="0"/>
                <a:sym typeface="Roboto"/>
              </a:rPr>
              <a:t>Flask</a:t>
            </a:r>
            <a:r>
              <a:rPr lang="ru-RU" sz="1600" dirty="0">
                <a:solidFill>
                  <a:srgbClr val="587996"/>
                </a:solidFill>
                <a:latin typeface="Cascadia Code Light" panose="020B0609020000020004" pitchFamily="49" charset="0"/>
                <a:ea typeface="Roboto"/>
                <a:cs typeface="Cascadia Code Light" panose="020B0609020000020004" pitchFamily="49" charset="0"/>
                <a:sym typeface="Roboto"/>
              </a:rPr>
              <a:t>, </a:t>
            </a:r>
            <a:r>
              <a:rPr lang="ru-RU" sz="1600" dirty="0" err="1">
                <a:solidFill>
                  <a:srgbClr val="587996"/>
                </a:solidFill>
                <a:latin typeface="Cascadia Code Light" panose="020B0609020000020004" pitchFamily="49" charset="0"/>
                <a:ea typeface="Roboto"/>
                <a:cs typeface="Cascadia Code Light" panose="020B0609020000020004" pitchFamily="49" charset="0"/>
                <a:sym typeface="Roboto"/>
              </a:rPr>
              <a:t>Qdrant</a:t>
            </a:r>
            <a:r>
              <a:rPr lang="ru-RU" sz="1600" dirty="0">
                <a:solidFill>
                  <a:srgbClr val="587996"/>
                </a:solidFill>
                <a:latin typeface="Cascadia Code Light" panose="020B0609020000020004" pitchFamily="49" charset="0"/>
                <a:ea typeface="Roboto"/>
                <a:cs typeface="Cascadia Code Light" panose="020B0609020000020004" pitchFamily="49" charset="0"/>
                <a:sym typeface="Roboto"/>
              </a:rPr>
              <a:t> </a:t>
            </a:r>
          </a:p>
        </p:txBody>
      </p:sp>
      <p:sp>
        <p:nvSpPr>
          <p:cNvPr id="91" name="Google Shape;91;p18"/>
          <p:cNvSpPr/>
          <p:nvPr/>
        </p:nvSpPr>
        <p:spPr>
          <a:xfrm>
            <a:off x="311700" y="2223541"/>
            <a:ext cx="8118000" cy="1111200"/>
          </a:xfrm>
          <a:prstGeom prst="roundRect">
            <a:avLst>
              <a:gd name="adj" fmla="val 23213"/>
            </a:avLst>
          </a:prstGeom>
          <a:solidFill>
            <a:srgbClr val="EFF7FF"/>
          </a:solidFill>
          <a:ln w="19050" cap="flat" cmpd="sng">
            <a:solidFill>
              <a:srgbClr val="58799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spcAft>
                <a:spcPts val="600"/>
              </a:spcAft>
              <a:buClr>
                <a:schemeClr val="dk1"/>
              </a:buClr>
              <a:buSzPts val="1100"/>
            </a:pPr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Code Light" panose="020B0609020000020004" pitchFamily="49" charset="0"/>
                <a:ea typeface="Roboto"/>
                <a:cs typeface="Cascadia Code Light" panose="020B0609020000020004" pitchFamily="49" charset="0"/>
                <a:sym typeface="Roboto"/>
              </a:rPr>
              <a:t>Архитектура:</a:t>
            </a:r>
            <a:r>
              <a:rPr lang="ru-RU" sz="1600" dirty="0">
                <a:solidFill>
                  <a:srgbClr val="587996"/>
                </a:solidFill>
                <a:latin typeface="Cascadia Code Light" panose="020B0609020000020004" pitchFamily="49" charset="0"/>
                <a:ea typeface="Roboto"/>
                <a:cs typeface="Cascadia Code Light" panose="020B0609020000020004" pitchFamily="49" charset="0"/>
                <a:sym typeface="Roboto"/>
              </a:rPr>
              <a:t> </a:t>
            </a:r>
            <a:endParaRPr lang="en-US" sz="1600" dirty="0">
              <a:solidFill>
                <a:srgbClr val="587996"/>
              </a:solidFill>
              <a:latin typeface="Cascadia Code Light" panose="020B0609020000020004" pitchFamily="49" charset="0"/>
              <a:ea typeface="Roboto"/>
              <a:cs typeface="Cascadia Code Light" panose="020B0609020000020004" pitchFamily="49" charset="0"/>
              <a:sym typeface="Roboto"/>
            </a:endParaRPr>
          </a:p>
          <a:p>
            <a:pPr lvl="0">
              <a:spcAft>
                <a:spcPts val="600"/>
              </a:spcAft>
              <a:buClr>
                <a:schemeClr val="dk1"/>
              </a:buClr>
              <a:buSzPts val="1100"/>
            </a:pPr>
            <a:r>
              <a:rPr lang="ru-RU" sz="1600" dirty="0" err="1">
                <a:solidFill>
                  <a:srgbClr val="587996"/>
                </a:solidFill>
                <a:latin typeface="Cascadia Code Light" panose="020B0609020000020004" pitchFamily="49" charset="0"/>
                <a:ea typeface="Roboto"/>
                <a:cs typeface="Cascadia Code Light" panose="020B0609020000020004" pitchFamily="49" charset="0"/>
                <a:sym typeface="Roboto"/>
              </a:rPr>
              <a:t>микросервисная</a:t>
            </a:r>
            <a:r>
              <a:rPr lang="ru-RU" sz="1600" dirty="0">
                <a:solidFill>
                  <a:srgbClr val="587996"/>
                </a:solidFill>
                <a:latin typeface="Cascadia Code Light" panose="020B0609020000020004" pitchFamily="49" charset="0"/>
                <a:ea typeface="Roboto"/>
                <a:cs typeface="Cascadia Code Light" panose="020B0609020000020004" pitchFamily="49" charset="0"/>
                <a:sym typeface="Roboto"/>
              </a:rPr>
              <a:t> архитектура с API </a:t>
            </a:r>
            <a:r>
              <a:rPr lang="ru-RU" sz="1600" dirty="0" err="1">
                <a:solidFill>
                  <a:srgbClr val="587996"/>
                </a:solidFill>
                <a:latin typeface="Cascadia Code Light" panose="020B0609020000020004" pitchFamily="49" charset="0"/>
                <a:ea typeface="Roboto"/>
                <a:cs typeface="Cascadia Code Light" panose="020B0609020000020004" pitchFamily="49" charset="0"/>
                <a:sym typeface="Roboto"/>
              </a:rPr>
              <a:t>endpoint</a:t>
            </a:r>
            <a:r>
              <a:rPr lang="en-US" sz="1600" dirty="0">
                <a:solidFill>
                  <a:srgbClr val="587996"/>
                </a:solidFill>
                <a:latin typeface="Cascadia Code Light" panose="020B0609020000020004" pitchFamily="49" charset="0"/>
                <a:ea typeface="Roboto"/>
                <a:cs typeface="Cascadia Code Light" panose="020B0609020000020004" pitchFamily="49" charset="0"/>
                <a:sym typeface="Roboto"/>
              </a:rPr>
              <a:t>s</a:t>
            </a:r>
            <a:r>
              <a:rPr lang="ru-RU" sz="1600" dirty="0">
                <a:solidFill>
                  <a:srgbClr val="587996"/>
                </a:solidFill>
                <a:latin typeface="Cascadia Code Light" panose="020B0609020000020004" pitchFamily="49" charset="0"/>
                <a:ea typeface="Roboto"/>
                <a:cs typeface="Cascadia Code Light" panose="020B0609020000020004" pitchFamily="49" charset="0"/>
                <a:sym typeface="Roboto"/>
              </a:rPr>
              <a:t> для индексации и поиска,</a:t>
            </a:r>
            <a:r>
              <a:rPr lang="en-US" sz="1600" dirty="0">
                <a:solidFill>
                  <a:srgbClr val="587996"/>
                </a:solidFill>
                <a:latin typeface="Cascadia Code Light" panose="020B0609020000020004" pitchFamily="49" charset="0"/>
                <a:ea typeface="Roboto"/>
                <a:cs typeface="Cascadia Code Light" panose="020B0609020000020004" pitchFamily="49" charset="0"/>
                <a:sym typeface="Roboto"/>
              </a:rPr>
              <a:t> </a:t>
            </a:r>
            <a:r>
              <a:rPr lang="ru-RU" sz="1600" dirty="0">
                <a:solidFill>
                  <a:srgbClr val="587996"/>
                </a:solidFill>
                <a:latin typeface="Cascadia Code Light" panose="020B0609020000020004" pitchFamily="49" charset="0"/>
                <a:ea typeface="Roboto"/>
                <a:cs typeface="Cascadia Code Light" panose="020B0609020000020004" pitchFamily="49" charset="0"/>
                <a:sym typeface="Roboto"/>
              </a:rPr>
              <a:t>реализованная при помощи библиотеки </a:t>
            </a:r>
            <a:r>
              <a:rPr lang="en-US" sz="1600" dirty="0">
                <a:solidFill>
                  <a:srgbClr val="587996"/>
                </a:solidFill>
                <a:latin typeface="Cascadia Code Light" panose="020B0609020000020004" pitchFamily="49" charset="0"/>
                <a:ea typeface="Roboto"/>
                <a:cs typeface="Cascadia Code Light" panose="020B0609020000020004" pitchFamily="49" charset="0"/>
                <a:sym typeface="Roboto"/>
              </a:rPr>
              <a:t>Flask</a:t>
            </a:r>
            <a:endParaRPr sz="1600" dirty="0">
              <a:solidFill>
                <a:srgbClr val="587996"/>
              </a:solidFill>
              <a:latin typeface="Cascadia Code Light" panose="020B0609020000020004" pitchFamily="49" charset="0"/>
              <a:ea typeface="Roboto"/>
              <a:cs typeface="Cascadia Code Light" panose="020B0609020000020004" pitchFamily="49" charset="0"/>
              <a:sym typeface="Roboto"/>
            </a:endParaRPr>
          </a:p>
        </p:txBody>
      </p:sp>
      <p:sp>
        <p:nvSpPr>
          <p:cNvPr id="92" name="Google Shape;92;p18"/>
          <p:cNvSpPr/>
          <p:nvPr/>
        </p:nvSpPr>
        <p:spPr>
          <a:xfrm>
            <a:off x="311700" y="3453584"/>
            <a:ext cx="8118000" cy="1397550"/>
          </a:xfrm>
          <a:prstGeom prst="roundRect">
            <a:avLst>
              <a:gd name="adj" fmla="val 23213"/>
            </a:avLst>
          </a:prstGeom>
          <a:solidFill>
            <a:srgbClr val="F5F1FF"/>
          </a:solidFill>
          <a:ln w="19050" cap="flat" cmpd="sng">
            <a:solidFill>
              <a:srgbClr val="58799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spcAft>
                <a:spcPts val="1200"/>
              </a:spcAft>
            </a:pPr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Code Light" panose="020B0609020000020004" pitchFamily="49" charset="0"/>
                <a:ea typeface="Roboto"/>
                <a:cs typeface="Cascadia Code Light" panose="020B0609020000020004" pitchFamily="49" charset="0"/>
                <a:sym typeface="Roboto"/>
              </a:rPr>
              <a:t>Особенности разработки:</a:t>
            </a:r>
          </a:p>
          <a:p>
            <a:pPr marL="285750" lvl="0" indent="-285750"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ru-RU" sz="1600" dirty="0">
                <a:solidFill>
                  <a:srgbClr val="587996"/>
                </a:solidFill>
                <a:latin typeface="Cascadia Code Light" panose="020B0609020000020004" pitchFamily="49" charset="0"/>
                <a:ea typeface="Roboto"/>
                <a:cs typeface="Cascadia Code Light" panose="020B0609020000020004" pitchFamily="49" charset="0"/>
                <a:sym typeface="Roboto"/>
              </a:rPr>
              <a:t>поддержка работы с большим объемом данных</a:t>
            </a:r>
          </a:p>
          <a:p>
            <a:pPr marL="285750" lvl="0" indent="-285750"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ru-RU" sz="1600" dirty="0">
                <a:solidFill>
                  <a:srgbClr val="587996"/>
                </a:solidFill>
                <a:latin typeface="Cascadia Code Light" panose="020B0609020000020004" pitchFamily="49" charset="0"/>
                <a:ea typeface="Roboto"/>
                <a:cs typeface="Cascadia Code Light" panose="020B0609020000020004" pitchFamily="49" charset="0"/>
                <a:sym typeface="Roboto"/>
              </a:rPr>
              <a:t>используется векторная база данных </a:t>
            </a:r>
            <a:r>
              <a:rPr lang="en-US" sz="1600" dirty="0" err="1">
                <a:solidFill>
                  <a:srgbClr val="587996"/>
                </a:solidFill>
                <a:latin typeface="Cascadia Code Light" panose="020B0609020000020004" pitchFamily="49" charset="0"/>
                <a:ea typeface="Roboto"/>
                <a:cs typeface="Cascadia Code Light" panose="020B0609020000020004" pitchFamily="49" charset="0"/>
                <a:sym typeface="Roboto"/>
              </a:rPr>
              <a:t>Qdrant</a:t>
            </a:r>
            <a:endParaRPr sz="1600" dirty="0">
              <a:solidFill>
                <a:srgbClr val="587996"/>
              </a:solidFill>
              <a:latin typeface="Cascadia Code Light" panose="020B0609020000020004" pitchFamily="49" charset="0"/>
              <a:ea typeface="Roboto"/>
              <a:cs typeface="Cascadia Code Light" panose="020B0609020000020004" pitchFamily="49" charset="0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9"/>
          <p:cNvSpPr txBox="1">
            <a:spLocks noGrp="1"/>
          </p:cNvSpPr>
          <p:nvPr>
            <p:ph type="title"/>
          </p:nvPr>
        </p:nvSpPr>
        <p:spPr>
          <a:xfrm>
            <a:off x="311700" y="116927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solidFill>
                  <a:srgbClr val="022666"/>
                </a:solidFill>
                <a:latin typeface="Cascadia Code Light" panose="020B0609020000020004" pitchFamily="49" charset="0"/>
                <a:ea typeface="Roboto"/>
                <a:cs typeface="Cascadia Code Light" panose="020B0609020000020004" pitchFamily="49" charset="0"/>
                <a:sym typeface="Roboto"/>
              </a:rPr>
              <a:t>Демонстрация результата</a:t>
            </a:r>
          </a:p>
        </p:txBody>
      </p:sp>
      <p:sp>
        <p:nvSpPr>
          <p:cNvPr id="98" name="Google Shape;98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>
              <a:spcAft>
                <a:spcPts val="1200"/>
              </a:spcAft>
              <a:buNone/>
            </a:pPr>
            <a:endParaRPr lang="ru-RU" dirty="0">
              <a:solidFill>
                <a:schemeClr val="tx1">
                  <a:lumMod val="75000"/>
                  <a:lumOff val="25000"/>
                </a:schemeClr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>
              <a:spcAft>
                <a:spcPts val="1200"/>
              </a:spcAft>
              <a:buNone/>
            </a:pPr>
            <a:endParaRPr lang="ru-RU" dirty="0">
              <a:solidFill>
                <a:schemeClr val="tx1">
                  <a:lumMod val="75000"/>
                  <a:lumOff val="25000"/>
                </a:schemeClr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>
              <a:spcAft>
                <a:spcPts val="1200"/>
              </a:spcAft>
              <a:buNone/>
            </a:pPr>
            <a:endParaRPr lang="ru-RU" dirty="0">
              <a:solidFill>
                <a:schemeClr val="tx1">
                  <a:lumMod val="75000"/>
                  <a:lumOff val="25000"/>
                </a:schemeClr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>
              <a:spcAft>
                <a:spcPts val="1200"/>
              </a:spcAft>
              <a:buNone/>
            </a:pPr>
            <a:endParaRPr lang="ru-RU" dirty="0">
              <a:solidFill>
                <a:schemeClr val="tx1">
                  <a:lumMod val="75000"/>
                  <a:lumOff val="25000"/>
                </a:schemeClr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>
              <a:spcAft>
                <a:spcPts val="1200"/>
              </a:spcAft>
              <a:buNone/>
            </a:pPr>
            <a:endParaRPr lang="ru-RU" dirty="0">
              <a:solidFill>
                <a:schemeClr val="tx1">
                  <a:lumMod val="75000"/>
                  <a:lumOff val="25000"/>
                </a:schemeClr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1AE64E6-0588-4486-B7EA-BCABB414593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90" t="8820" r="47675" b="66649"/>
          <a:stretch/>
        </p:blipFill>
        <p:spPr>
          <a:xfrm>
            <a:off x="311700" y="1120617"/>
            <a:ext cx="5117993" cy="1425669"/>
          </a:xfrm>
          <a:prstGeom prst="rect">
            <a:avLst/>
          </a:prstGeom>
        </p:spPr>
      </p:pic>
      <p:sp>
        <p:nvSpPr>
          <p:cNvPr id="7" name="Стрелка: вправо 6">
            <a:extLst>
              <a:ext uri="{FF2B5EF4-FFF2-40B4-BE49-F238E27FC236}">
                <a16:creationId xmlns:a16="http://schemas.microsoft.com/office/drawing/2014/main" id="{500E0798-CB27-403B-8452-51107D077F78}"/>
              </a:ext>
            </a:extLst>
          </p:cNvPr>
          <p:cNvSpPr/>
          <p:nvPr/>
        </p:nvSpPr>
        <p:spPr>
          <a:xfrm>
            <a:off x="5670790" y="1644128"/>
            <a:ext cx="432299" cy="3786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360FDE6-99E6-4F4D-AA27-F9D7C280EBA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186" t="9096" r="63024" b="79770"/>
          <a:stretch/>
        </p:blipFill>
        <p:spPr>
          <a:xfrm>
            <a:off x="311700" y="3044255"/>
            <a:ext cx="3264361" cy="623504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67E855C-817E-4B32-A801-82557444E99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264" t="36658" r="82015" b="59070"/>
          <a:stretch/>
        </p:blipFill>
        <p:spPr>
          <a:xfrm>
            <a:off x="6386716" y="1644128"/>
            <a:ext cx="2161956" cy="378650"/>
          </a:xfrm>
          <a:prstGeom prst="rect">
            <a:avLst/>
          </a:prstGeom>
        </p:spPr>
      </p:pic>
      <p:sp>
        <p:nvSpPr>
          <p:cNvPr id="14" name="Стрелка: вправо 13">
            <a:extLst>
              <a:ext uri="{FF2B5EF4-FFF2-40B4-BE49-F238E27FC236}">
                <a16:creationId xmlns:a16="http://schemas.microsoft.com/office/drawing/2014/main" id="{3B0E7697-4A8C-4C50-87D3-7BC7A9B01134}"/>
              </a:ext>
            </a:extLst>
          </p:cNvPr>
          <p:cNvSpPr/>
          <p:nvPr/>
        </p:nvSpPr>
        <p:spPr>
          <a:xfrm rot="5400000">
            <a:off x="1699967" y="3759936"/>
            <a:ext cx="365657" cy="4307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21827D9C-0DCA-4D20-949C-3E00CCB5127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031" t="35768" r="37135" b="51629"/>
          <a:stretch/>
        </p:blipFill>
        <p:spPr>
          <a:xfrm>
            <a:off x="311700" y="4227457"/>
            <a:ext cx="5666786" cy="68283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AC486E5-6EB6-41F2-A223-9A3CFC9FD3F0}"/>
              </a:ext>
            </a:extLst>
          </p:cNvPr>
          <p:cNvSpPr txBox="1"/>
          <p:nvPr/>
        </p:nvSpPr>
        <p:spPr>
          <a:xfrm>
            <a:off x="226828" y="2733897"/>
            <a:ext cx="12900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Cascadia Code Light" panose="020B0609020000020004" pitchFamily="49" charset="0"/>
                <a:cs typeface="Cascadia Code Light" panose="020B0609020000020004" pitchFamily="49" charset="0"/>
              </a:rPr>
              <a:t>Поиск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90B6F41-F32C-4DDD-ACFC-0BAD1078FC55}"/>
              </a:ext>
            </a:extLst>
          </p:cNvPr>
          <p:cNvSpPr txBox="1"/>
          <p:nvPr/>
        </p:nvSpPr>
        <p:spPr>
          <a:xfrm>
            <a:off x="236534" y="814042"/>
            <a:ext cx="13557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Cascadia Code Light" panose="020B0609020000020004" pitchFamily="49" charset="0"/>
                <a:cs typeface="Cascadia Code Light" panose="020B0609020000020004" pitchFamily="49" charset="0"/>
              </a:rPr>
              <a:t>Индексация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solidFill>
                  <a:schemeClr val="lt1"/>
                </a:solidFill>
                <a:latin typeface="Cascadia Code Light" panose="020B0609020000020004" pitchFamily="49" charset="0"/>
                <a:ea typeface="Roboto"/>
                <a:cs typeface="Cascadia Code Light" panose="020B0609020000020004" pitchFamily="49" charset="0"/>
                <a:sym typeface="Roboto"/>
              </a:rPr>
              <a:t>Выводы и результаты</a:t>
            </a:r>
            <a:endParaRPr dirty="0">
              <a:solidFill>
                <a:schemeClr val="lt1"/>
              </a:solidFill>
              <a:latin typeface="Cascadia Code Light" panose="020B0609020000020004" pitchFamily="49" charset="0"/>
              <a:ea typeface="Roboto"/>
              <a:cs typeface="Cascadia Code Light" panose="020B0609020000020004" pitchFamily="49" charset="0"/>
              <a:sym typeface="Roboto"/>
            </a:endParaRPr>
          </a:p>
        </p:txBody>
      </p:sp>
      <p:sp>
        <p:nvSpPr>
          <p:cNvPr id="110" name="Google Shape;110;p21"/>
          <p:cNvSpPr/>
          <p:nvPr/>
        </p:nvSpPr>
        <p:spPr>
          <a:xfrm>
            <a:off x="454775" y="1620170"/>
            <a:ext cx="6790800" cy="2639941"/>
          </a:xfrm>
          <a:prstGeom prst="roundRect">
            <a:avLst>
              <a:gd name="adj" fmla="val 10975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ru" sz="1800" dirty="0">
                <a:solidFill>
                  <a:schemeClr val="lt1"/>
                </a:solidFill>
                <a:latin typeface="Cascadia Code Light" panose="020B0609020000020004" pitchFamily="49" charset="0"/>
                <a:ea typeface="Roboto"/>
                <a:cs typeface="Cascadia Code Light" panose="020B0609020000020004" pitchFamily="49" charset="0"/>
                <a:sym typeface="Roboto"/>
              </a:rPr>
              <a:t>Итоги работы: </a:t>
            </a:r>
            <a:r>
              <a:rPr lang="ru-RU" sz="1800" dirty="0">
                <a:solidFill>
                  <a:schemeClr val="lt1"/>
                </a:solidFill>
                <a:latin typeface="Cascadia Code Light" panose="020B0609020000020004" pitchFamily="49" charset="0"/>
                <a:ea typeface="Roboto"/>
                <a:cs typeface="Cascadia Code Light" panose="020B0609020000020004" pitchFamily="49" charset="0"/>
                <a:sym typeface="Roboto"/>
              </a:rPr>
              <a:t>создано решение для быстрого поиска параграфов как в технической документации, так в художественных произведениях</a:t>
            </a:r>
          </a:p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endParaRPr lang="ru-RU" sz="1800" dirty="0">
              <a:solidFill>
                <a:schemeClr val="lt1"/>
              </a:solidFill>
              <a:latin typeface="Cascadia Code Light" panose="020B0609020000020004" pitchFamily="49" charset="0"/>
              <a:ea typeface="Roboto"/>
              <a:cs typeface="Cascadia Code Light" panose="020B0609020000020004" pitchFamily="49" charset="0"/>
              <a:sym typeface="Roboto"/>
            </a:endParaRPr>
          </a:p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ru-RU" sz="1800" dirty="0">
                <a:solidFill>
                  <a:schemeClr val="lt1"/>
                </a:solidFill>
                <a:latin typeface="Cascadia Code Light" panose="020B0609020000020004" pitchFamily="49" charset="0"/>
                <a:ea typeface="Roboto"/>
                <a:cs typeface="Cascadia Code Light" panose="020B0609020000020004" pitchFamily="49" charset="0"/>
                <a:sym typeface="Roboto"/>
              </a:rPr>
              <a:t>Кому полезно: командам, работающим с большими объемами текстовой информации, а также компаниям-партнерам «Газпромнефть»</a:t>
            </a:r>
            <a:endParaRPr sz="1800" dirty="0">
              <a:solidFill>
                <a:schemeClr val="lt1"/>
              </a:solidFill>
              <a:latin typeface="Cascadia Code Light" panose="020B0609020000020004" pitchFamily="49" charset="0"/>
              <a:ea typeface="Roboto"/>
              <a:cs typeface="Cascadia Code Light" panose="020B0609020000020004" pitchFamily="49" charset="0"/>
              <a:sym typeface="Robo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271</TotalTime>
  <Words>242</Words>
  <Application>Microsoft Office PowerPoint</Application>
  <PresentationFormat>Экран (16:9)</PresentationFormat>
  <Paragraphs>54</Paragraphs>
  <Slides>8</Slides>
  <Notes>8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5" baseType="lpstr">
      <vt:lpstr>Cascadia Mono Light</vt:lpstr>
      <vt:lpstr>Roboto</vt:lpstr>
      <vt:lpstr>Courier New</vt:lpstr>
      <vt:lpstr>Arial</vt:lpstr>
      <vt:lpstr>Cooper Black</vt:lpstr>
      <vt:lpstr>Cascadia Code Light</vt:lpstr>
      <vt:lpstr>Simple Light</vt:lpstr>
      <vt:lpstr>Презентация PowerPoint</vt:lpstr>
      <vt:lpstr>FALTech</vt:lpstr>
      <vt:lpstr>Задача</vt:lpstr>
      <vt:lpstr>Тизер решения</vt:lpstr>
      <vt:lpstr>Решение</vt:lpstr>
      <vt:lpstr>Техническая реализация</vt:lpstr>
      <vt:lpstr>Демонстрация результата</vt:lpstr>
      <vt:lpstr>Выводы и результаты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Никита Тихонов</dc:creator>
  <cp:lastModifiedBy>Никита Тихонов</cp:lastModifiedBy>
  <cp:revision>21</cp:revision>
  <dcterms:modified xsi:type="dcterms:W3CDTF">2024-11-01T17:21:12Z</dcterms:modified>
</cp:coreProperties>
</file>